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C656-A501-4E64-80DA-66F1989D032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99763-3288-45A2-837A-6D60326F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60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C656-A501-4E64-80DA-66F1989D032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99763-3288-45A2-837A-6D60326F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05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C656-A501-4E64-80DA-66F1989D032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99763-3288-45A2-837A-6D60326F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1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C656-A501-4E64-80DA-66F1989D032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99763-3288-45A2-837A-6D60326F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79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C656-A501-4E64-80DA-66F1989D032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99763-3288-45A2-837A-6D60326F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64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C656-A501-4E64-80DA-66F1989D032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99763-3288-45A2-837A-6D60326F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28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C656-A501-4E64-80DA-66F1989D032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99763-3288-45A2-837A-6D60326F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25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C656-A501-4E64-80DA-66F1989D032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99763-3288-45A2-837A-6D60326F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07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C656-A501-4E64-80DA-66F1989D032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99763-3288-45A2-837A-6D60326F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39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C656-A501-4E64-80DA-66F1989D032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99763-3288-45A2-837A-6D60326F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5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3C656-A501-4E64-80DA-66F1989D032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99763-3288-45A2-837A-6D60326F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0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3C656-A501-4E64-80DA-66F1989D0326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99763-3288-45A2-837A-6D60326FA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powerbi.microsoft.com/en-us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8400" y="2639199"/>
            <a:ext cx="74676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9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Power BI</a:t>
            </a:r>
            <a:endParaRPr lang="en-IN" sz="9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2200" y="4114800"/>
            <a:ext cx="74676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IN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  Business Intelligence tool</a:t>
            </a:r>
            <a:endParaRPr lang="en-IN" sz="9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2288" y="243599"/>
            <a:ext cx="1139825" cy="1134760"/>
          </a:xfrm>
          <a:prstGeom prst="rect">
            <a:avLst/>
          </a:prstGeom>
          <a:noFill/>
        </p:spPr>
      </p:pic>
      <p:pic>
        <p:nvPicPr>
          <p:cNvPr id="6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722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AutoShape 2" descr="Data Visualization | Microsoft Power BI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8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249362"/>
          </a:xfrm>
        </p:spPr>
        <p:txBody>
          <a:bodyPr>
            <a:normAutofit/>
          </a:bodyPr>
          <a:lstStyle/>
          <a:p>
            <a:r>
              <a:rPr lang="en-US" dirty="0" smtClean="0"/>
              <a:t>Upgrading Power BI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6197600"/>
            <a:ext cx="4267200" cy="4699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000" dirty="0"/>
              <a:t>Power Bi upgrades every month</a:t>
            </a:r>
          </a:p>
        </p:txBody>
      </p:sp>
      <p:pic>
        <p:nvPicPr>
          <p:cNvPr id="4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828800" y="1282700"/>
            <a:ext cx="7522112" cy="469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sz="2000" dirty="0"/>
              <a:t>Use Preview Features (File -&gt; Options) to update Power BI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2057401" y="1752601"/>
            <a:ext cx="8034655" cy="4234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742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3"/>
          <a:stretch/>
        </p:blipFill>
        <p:spPr bwMode="auto">
          <a:xfrm>
            <a:off x="1524000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1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Three Steps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55800" y="1752600"/>
            <a:ext cx="8229600" cy="4267200"/>
          </a:xfrm>
        </p:spPr>
        <p:txBody>
          <a:bodyPr>
            <a:normAutofit/>
          </a:bodyPr>
          <a:lstStyle/>
          <a:p>
            <a:r>
              <a:rPr lang="en-IN" sz="2000" b="1" dirty="0"/>
              <a:t>Get the Data in Power BI</a:t>
            </a:r>
            <a:r>
              <a:rPr lang="en-IN" sz="2000" dirty="0"/>
              <a:t>− It involves locating the data and using an appropriate type of connection to read the data.</a:t>
            </a:r>
          </a:p>
          <a:p>
            <a:pPr>
              <a:buNone/>
            </a:pPr>
            <a:endParaRPr lang="en-IN" sz="2000" dirty="0"/>
          </a:p>
          <a:p>
            <a:r>
              <a:rPr lang="en-IN" sz="2000" b="1" dirty="0"/>
              <a:t>Choose the visualization </a:t>
            </a:r>
            <a:r>
              <a:rPr lang="en-IN" sz="2000" dirty="0"/>
              <a:t>− This involves selecting the chart type to be created.</a:t>
            </a:r>
          </a:p>
          <a:p>
            <a:pPr>
              <a:buNone/>
            </a:pPr>
            <a:endParaRPr lang="en-IN" sz="2000" dirty="0"/>
          </a:p>
          <a:p>
            <a:r>
              <a:rPr lang="en-IN" sz="2000" b="1" dirty="0"/>
              <a:t>Select the fields to be worked on </a:t>
            </a:r>
            <a:r>
              <a:rPr lang="en-IN" sz="2000" dirty="0"/>
              <a:t>− This involves moving the fields to the desired area. </a:t>
            </a:r>
          </a:p>
          <a:p>
            <a:pPr>
              <a:buNone/>
            </a:pPr>
            <a:endParaRPr lang="en-IN" sz="2400" dirty="0"/>
          </a:p>
          <a:p>
            <a:pPr>
              <a:buNone/>
            </a:pPr>
            <a:endParaRPr lang="en-IN" sz="2400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709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Basic Charts in Power </a:t>
            </a:r>
            <a:r>
              <a:rPr lang="en-GB" b="1" dirty="0" smtClean="0"/>
              <a:t>BI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1219202"/>
            <a:ext cx="8382000" cy="753476"/>
          </a:xfrm>
        </p:spPr>
        <p:txBody>
          <a:bodyPr>
            <a:normAutofit/>
          </a:bodyPr>
          <a:lstStyle/>
          <a:p>
            <a:r>
              <a:rPr lang="en-IN" sz="2000" b="1" dirty="0"/>
              <a:t>Connect to a data source</a:t>
            </a:r>
            <a:r>
              <a:rPr lang="en-IN" sz="2000" dirty="0"/>
              <a:t> − It involves locating the data and using an appropriate type of connection to read the data.</a:t>
            </a:r>
          </a:p>
          <a:p>
            <a:pPr>
              <a:buNone/>
            </a:pPr>
            <a:endParaRPr lang="en-IN" sz="2400" dirty="0"/>
          </a:p>
          <a:p>
            <a:pPr>
              <a:buNone/>
            </a:pPr>
            <a:endParaRPr lang="en-IN" sz="2400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2578100" y="2606308"/>
            <a:ext cx="7632700" cy="4023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62200" y="1905001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Power BI supports large range of data sources. You can click Get data and it shows you all the available data connections.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Basic Charts in Power </a:t>
            </a:r>
            <a:r>
              <a:rPr lang="en-GB" b="1" dirty="0" smtClean="0"/>
              <a:t>BI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1371602"/>
            <a:ext cx="8229600" cy="990599"/>
          </a:xfrm>
        </p:spPr>
        <p:txBody>
          <a:bodyPr>
            <a:normAutofit/>
          </a:bodyPr>
          <a:lstStyle/>
          <a:p>
            <a:r>
              <a:rPr lang="en-IN" sz="2000" b="1" dirty="0"/>
              <a:t>Choose the visualization </a:t>
            </a:r>
            <a:r>
              <a:rPr lang="en-IN" sz="2000" dirty="0"/>
              <a:t>− This involves selecting the chart type to be created.</a:t>
            </a:r>
          </a:p>
          <a:p>
            <a:pPr>
              <a:buNone/>
            </a:pPr>
            <a:endParaRPr lang="en-IN" sz="2400" dirty="0"/>
          </a:p>
          <a:p>
            <a:pPr>
              <a:buNone/>
            </a:pPr>
            <a:endParaRPr lang="en-IN" sz="2400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3"/>
          <a:stretch/>
        </p:blipFill>
        <p:spPr bwMode="auto">
          <a:xfrm>
            <a:off x="2076450" y="2057400"/>
            <a:ext cx="790575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42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Basic Charts in Power </a:t>
            </a:r>
            <a:r>
              <a:rPr lang="en-GB" b="1" dirty="0" smtClean="0"/>
              <a:t>BI – Bar Chart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1371602"/>
            <a:ext cx="8229600" cy="990599"/>
          </a:xfrm>
        </p:spPr>
        <p:txBody>
          <a:bodyPr>
            <a:normAutofit/>
          </a:bodyPr>
          <a:lstStyle/>
          <a:p>
            <a:r>
              <a:rPr lang="en-IN" sz="2000" b="1" dirty="0"/>
              <a:t>Select the fields to be worked on </a:t>
            </a:r>
            <a:r>
              <a:rPr lang="en-IN" sz="2000" dirty="0"/>
              <a:t>− This involves moving the fields to the desired area. </a:t>
            </a:r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7"/>
          <a:stretch/>
        </p:blipFill>
        <p:spPr bwMode="auto">
          <a:xfrm>
            <a:off x="2286000" y="2057400"/>
            <a:ext cx="7854950" cy="4162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902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Basic Charts in Power </a:t>
            </a:r>
            <a:r>
              <a:rPr lang="en-GB" b="1" dirty="0" smtClean="0"/>
              <a:t>BI </a:t>
            </a:r>
            <a:br>
              <a:rPr lang="en-GB" b="1" dirty="0" smtClean="0"/>
            </a:br>
            <a:r>
              <a:rPr lang="en-GB" b="1" dirty="0" smtClean="0"/>
              <a:t>– Stacked Bar Chart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2"/>
          <a:stretch/>
        </p:blipFill>
        <p:spPr bwMode="auto">
          <a:xfrm>
            <a:off x="1943100" y="1524000"/>
            <a:ext cx="8267502" cy="440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243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Basic Charts in Power </a:t>
            </a:r>
            <a:r>
              <a:rPr lang="en-GB" b="1" dirty="0" smtClean="0"/>
              <a:t>BI </a:t>
            </a:r>
            <a:br>
              <a:rPr lang="en-GB" b="1" dirty="0" smtClean="0"/>
            </a:br>
            <a:r>
              <a:rPr lang="en-GB" b="1" dirty="0" smtClean="0"/>
              <a:t>– Pie Chart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1828800" y="1600201"/>
            <a:ext cx="8515350" cy="448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151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Basic Charts in Power </a:t>
            </a:r>
            <a:r>
              <a:rPr lang="en-GB" b="1" dirty="0" smtClean="0"/>
              <a:t>BI </a:t>
            </a:r>
            <a:br>
              <a:rPr lang="en-GB" b="1" dirty="0" smtClean="0"/>
            </a:br>
            <a:r>
              <a:rPr lang="en-GB" b="1" dirty="0" smtClean="0"/>
              <a:t>– Donut Chart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1943100" y="1524000"/>
            <a:ext cx="8384964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759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Basic Charts in Power </a:t>
            </a:r>
            <a:r>
              <a:rPr lang="en-GB" b="1" dirty="0" smtClean="0"/>
              <a:t>BI </a:t>
            </a:r>
            <a:br>
              <a:rPr lang="en-GB" b="1" dirty="0" smtClean="0"/>
            </a:br>
            <a:r>
              <a:rPr lang="en-GB" b="1" dirty="0" smtClean="0"/>
              <a:t>– Funnel Chart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1752600" y="1600200"/>
            <a:ext cx="8722290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494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100" y="2133600"/>
            <a:ext cx="8229600" cy="3048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Power BI is a Data Visualization and Business Intelligence tool that converts data from different data sources to interactive dashboards and BI reports.</a:t>
            </a:r>
            <a:endParaRPr lang="en-IN" dirty="0"/>
          </a:p>
          <a:p>
            <a:pPr algn="just">
              <a:buNone/>
            </a:pPr>
            <a:r>
              <a:rPr lang="en-IN" dirty="0" smtClean="0"/>
              <a:t> </a:t>
            </a:r>
            <a:endParaRPr lang="en-US" dirty="0"/>
          </a:p>
        </p:txBody>
      </p:sp>
      <p:pic>
        <p:nvPicPr>
          <p:cNvPr id="4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2288" y="243599"/>
            <a:ext cx="1139825" cy="1134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885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Basic Charts in Power </a:t>
            </a:r>
            <a:r>
              <a:rPr lang="en-GB" b="1" dirty="0" smtClean="0"/>
              <a:t>BI </a:t>
            </a:r>
            <a:br>
              <a:rPr lang="en-GB" b="1" dirty="0" smtClean="0"/>
            </a:br>
            <a:r>
              <a:rPr lang="en-GB" b="1" dirty="0" smtClean="0"/>
              <a:t>– Ribbon Chart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1943100" y="1556355"/>
            <a:ext cx="8323580" cy="4387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883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b="1" dirty="0"/>
              <a:t>Basic Charts in Power </a:t>
            </a:r>
            <a:r>
              <a:rPr lang="en-GB" sz="3600" b="1" dirty="0"/>
              <a:t>BI </a:t>
            </a:r>
            <a:br>
              <a:rPr lang="en-GB" sz="3600" b="1" dirty="0"/>
            </a:br>
            <a:r>
              <a:rPr lang="en-GB" sz="3600" b="1" dirty="0"/>
              <a:t>– Include / Exclude</a:t>
            </a:r>
            <a:endParaRPr lang="en-US" sz="3600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676400" y="1524000"/>
            <a:ext cx="868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order to </a:t>
            </a:r>
            <a:r>
              <a:rPr lang="en-GB" dirty="0"/>
              <a:t>focus on a specific set of points </a:t>
            </a:r>
            <a:r>
              <a:rPr lang="en-GB" dirty="0"/>
              <a:t> you  </a:t>
            </a:r>
            <a:r>
              <a:rPr lang="en-GB" dirty="0"/>
              <a:t>can now select one or more points and right click to include or exclude points in your visual.</a:t>
            </a:r>
          </a:p>
          <a:p>
            <a:endParaRPr lang="en-GB" dirty="0"/>
          </a:p>
          <a:p>
            <a:r>
              <a:rPr lang="en-GB" dirty="0"/>
              <a:t>Include will filter out all points except for those you’ve chosen to include. Exclude will filter out the points you’ve chosen to exclude.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3061864" y="3062015"/>
            <a:ext cx="7301337" cy="345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61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b="1" dirty="0"/>
              <a:t>Basic Charts in Power </a:t>
            </a:r>
            <a:r>
              <a:rPr lang="en-GB" sz="3600" b="1" dirty="0"/>
              <a:t>BI </a:t>
            </a:r>
            <a:br>
              <a:rPr lang="en-GB" sz="3600" b="1" dirty="0"/>
            </a:br>
            <a:r>
              <a:rPr lang="en-GB" sz="3600" b="1" dirty="0"/>
              <a:t>– Export Data from Chart</a:t>
            </a:r>
            <a:endParaRPr lang="en-US" sz="3600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676400" y="1524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feature allows you to export the detailed data directly from the chart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1657350" y="1912383"/>
            <a:ext cx="6115050" cy="3726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5" b="5729"/>
          <a:stretch/>
        </p:blipFill>
        <p:spPr bwMode="auto">
          <a:xfrm>
            <a:off x="4373536" y="3079750"/>
            <a:ext cx="5989664" cy="362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787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b="1" dirty="0"/>
              <a:t>Basic Charts in Power </a:t>
            </a:r>
            <a:r>
              <a:rPr lang="en-GB" sz="3600" b="1" dirty="0"/>
              <a:t>BI </a:t>
            </a:r>
            <a:br>
              <a:rPr lang="en-GB" sz="3600" b="1" dirty="0"/>
            </a:br>
            <a:r>
              <a:rPr lang="en-GB" sz="3600" b="1" dirty="0"/>
              <a:t>– Export Data from Chart</a:t>
            </a:r>
            <a:endParaRPr lang="en-US" sz="3600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676400" y="1524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feature allows you to export the detailed data directly from the chart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1657350" y="1912383"/>
            <a:ext cx="6115050" cy="3726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5" b="5729"/>
          <a:stretch/>
        </p:blipFill>
        <p:spPr bwMode="auto">
          <a:xfrm>
            <a:off x="4373536" y="3079750"/>
            <a:ext cx="5989664" cy="362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69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>
            <a:noAutofit/>
          </a:bodyPr>
          <a:lstStyle/>
          <a:p>
            <a:r>
              <a:rPr lang="en-GB" sz="3600" b="1" dirty="0"/>
              <a:t>Map in </a:t>
            </a:r>
            <a:r>
              <a:rPr lang="en-GB" sz="3600" b="1" dirty="0"/>
              <a:t>Power </a:t>
            </a:r>
            <a:r>
              <a:rPr lang="en-GB" sz="3600" b="1" dirty="0"/>
              <a:t>BI </a:t>
            </a:r>
            <a:endParaRPr lang="en-US" sz="3600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676400" y="990600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Power BI provides two </a:t>
            </a:r>
            <a:r>
              <a:rPr lang="en-GB" sz="2400" dirty="0"/>
              <a:t>types of map visualization - bubble maps and shape </a:t>
            </a:r>
            <a:r>
              <a:rPr lang="en-GB" sz="2400" dirty="0"/>
              <a:t>maps. To create a Map  you need some geographical Data type such as  Country , State, City , Postal code , Latitude, longitude etc..</a:t>
            </a:r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2667001" y="2419880"/>
            <a:ext cx="7793637" cy="4107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159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>
            <a:noAutofit/>
          </a:bodyPr>
          <a:lstStyle/>
          <a:p>
            <a:r>
              <a:rPr lang="en-GB" sz="3600" b="1" dirty="0"/>
              <a:t>Map in </a:t>
            </a:r>
            <a:r>
              <a:rPr lang="en-GB" sz="3600" b="1" dirty="0"/>
              <a:t>Power </a:t>
            </a:r>
            <a:r>
              <a:rPr lang="en-GB" sz="3600" b="1" dirty="0"/>
              <a:t>BI  - Filed Map</a:t>
            </a:r>
            <a:endParaRPr lang="en-US" sz="3600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676400" y="1066801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 filled map uses shading </a:t>
            </a:r>
            <a:r>
              <a:rPr lang="en-GB" sz="2400" dirty="0"/>
              <a:t>[</a:t>
            </a:r>
            <a:r>
              <a:rPr lang="en-GB" sz="2400" dirty="0"/>
              <a:t>from light (less-frequent/lower) to dark (more-frequent/more</a:t>
            </a:r>
            <a:r>
              <a:rPr lang="en-GB" sz="2400" dirty="0"/>
              <a:t>)] to </a:t>
            </a:r>
            <a:r>
              <a:rPr lang="en-GB" sz="2400" dirty="0"/>
              <a:t>display how a value differs in proportion across a geography or region</a:t>
            </a:r>
            <a:r>
              <a:rPr lang="en-GB" sz="2400" dirty="0"/>
              <a:t>.</a:t>
            </a:r>
            <a:endParaRPr lang="en-US" sz="24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9"/>
          <a:stretch/>
        </p:blipFill>
        <p:spPr bwMode="auto">
          <a:xfrm>
            <a:off x="1676400" y="2267128"/>
            <a:ext cx="6554146" cy="3403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1" y="4419600"/>
            <a:ext cx="3371850" cy="2079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506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>
            <a:noAutofit/>
          </a:bodyPr>
          <a:lstStyle/>
          <a:p>
            <a:r>
              <a:rPr lang="en-GB" sz="3600" b="1" dirty="0"/>
              <a:t>Map in </a:t>
            </a:r>
            <a:r>
              <a:rPr lang="en-GB" sz="3600" b="1" dirty="0"/>
              <a:t>Power </a:t>
            </a:r>
            <a:r>
              <a:rPr lang="en-GB" sz="3600" b="1" dirty="0"/>
              <a:t>BI  - Map with Pie</a:t>
            </a:r>
            <a:endParaRPr lang="en-US" sz="3600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676400" y="1066801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It a blend of Map &amp; Pie where no. of Pie chart are plotted on the map</a:t>
            </a:r>
            <a:endParaRPr 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1752601" y="1524000"/>
            <a:ext cx="8722289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679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>
            <a:noAutofit/>
          </a:bodyPr>
          <a:lstStyle/>
          <a:p>
            <a:r>
              <a:rPr lang="en-GB" sz="3600" b="1" dirty="0"/>
              <a:t>Map in </a:t>
            </a:r>
            <a:r>
              <a:rPr lang="en-GB" sz="3600" b="1" dirty="0"/>
              <a:t>Power </a:t>
            </a:r>
            <a:r>
              <a:rPr lang="en-GB" sz="3600" b="1" dirty="0"/>
              <a:t>BI  - Formatting</a:t>
            </a:r>
            <a:endParaRPr lang="en-US" sz="3600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676400" y="1066801"/>
            <a:ext cx="883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Map Formatting options are available under Map controls to enhance the Map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0" y="2362201"/>
            <a:ext cx="8839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800" dirty="0"/>
              <a:t>Data Colors – change the color of data bubble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800" dirty="0"/>
              <a:t>Category –  get the name of states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800" dirty="0"/>
              <a:t>Bubbles – change size of bubble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800" dirty="0"/>
              <a:t>Map Controls – Zoom in &amp; Zoom Out Buttons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800" dirty="0"/>
              <a:t>Title – Map Title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800" dirty="0"/>
              <a:t>Tool Tip – format tool tip box</a:t>
            </a:r>
            <a:endParaRPr lang="en-US" sz="28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/>
              <a:t>Map Styles – change the map background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515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>
            <a:noAutofit/>
          </a:bodyPr>
          <a:lstStyle/>
          <a:p>
            <a:r>
              <a:rPr lang="en-GB" sz="3600" b="1" dirty="0"/>
              <a:t>Map in </a:t>
            </a:r>
            <a:r>
              <a:rPr lang="en-GB" sz="3600" b="1" dirty="0"/>
              <a:t>Power </a:t>
            </a:r>
            <a:r>
              <a:rPr lang="en-GB" sz="3600" b="1" dirty="0"/>
              <a:t>BI  - Formatting</a:t>
            </a:r>
            <a:endParaRPr lang="en-US" sz="3600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2"/>
          <a:stretch/>
        </p:blipFill>
        <p:spPr bwMode="auto">
          <a:xfrm>
            <a:off x="1676400" y="1371600"/>
            <a:ext cx="8818669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595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>
            <a:noAutofit/>
          </a:bodyPr>
          <a:lstStyle/>
          <a:p>
            <a:r>
              <a:rPr lang="en-GB" sz="3600" b="1" dirty="0"/>
              <a:t>Map in </a:t>
            </a:r>
            <a:r>
              <a:rPr lang="en-GB" sz="3600" b="1" dirty="0"/>
              <a:t>Power </a:t>
            </a:r>
            <a:r>
              <a:rPr lang="en-GB" sz="3600" b="1" dirty="0"/>
              <a:t>BI  - India Map</a:t>
            </a:r>
            <a:endParaRPr lang="en-US" sz="3600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73" t="3071" r="201" b="10015"/>
          <a:stretch/>
        </p:blipFill>
        <p:spPr>
          <a:xfrm>
            <a:off x="2286000" y="1524000"/>
            <a:ext cx="7531742" cy="369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0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GB" dirty="0"/>
              <a:t>Power BI is a </a:t>
            </a:r>
            <a:r>
              <a:rPr lang="en-IN" dirty="0" smtClean="0"/>
              <a:t>is a collection of components:</a:t>
            </a:r>
            <a:br>
              <a:rPr lang="en-IN" dirty="0" smtClean="0"/>
            </a:br>
            <a:endParaRPr lang="en-IN" dirty="0" smtClean="0"/>
          </a:p>
          <a:p>
            <a:pPr algn="just"/>
            <a:r>
              <a:rPr lang="en-IN" dirty="0" smtClean="0"/>
              <a:t>Power Query -  For Cleaning the data</a:t>
            </a:r>
          </a:p>
          <a:p>
            <a:pPr algn="just"/>
            <a:r>
              <a:rPr lang="en-IN" dirty="0" smtClean="0"/>
              <a:t>Power Pivot – creating relationship between multiple data sources</a:t>
            </a:r>
          </a:p>
          <a:p>
            <a:pPr algn="just"/>
            <a:r>
              <a:rPr lang="en-IN" dirty="0" smtClean="0"/>
              <a:t>Power View – to create different type of charts</a:t>
            </a:r>
          </a:p>
          <a:p>
            <a:pPr algn="just"/>
            <a:r>
              <a:rPr lang="en-IN" dirty="0" smtClean="0"/>
              <a:t>Power BI Service – to share</a:t>
            </a:r>
            <a:endParaRPr lang="en-US" dirty="0"/>
          </a:p>
        </p:txBody>
      </p:sp>
      <p:pic>
        <p:nvPicPr>
          <p:cNvPr id="4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788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Tabular Data </a:t>
            </a:r>
            <a:r>
              <a:rPr lang="en-GB" b="1" dirty="0"/>
              <a:t>in Power </a:t>
            </a:r>
            <a:r>
              <a:rPr lang="en-GB" b="1" dirty="0" smtClean="0"/>
              <a:t>BI</a:t>
            </a:r>
            <a:br>
              <a:rPr lang="en-GB" b="1" dirty="0" smtClean="0"/>
            </a:br>
            <a:r>
              <a:rPr lang="en-GB" b="1" dirty="0" smtClean="0"/>
              <a:t>- Tables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64"/>
          <a:stretch/>
        </p:blipFill>
        <p:spPr bwMode="auto">
          <a:xfrm>
            <a:off x="1885950" y="1905001"/>
            <a:ext cx="8401050" cy="42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62150" y="1447800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 Table under Visualizations and add the required fields in the Value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67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Tabular Data </a:t>
            </a:r>
            <a:r>
              <a:rPr lang="en-GB" b="1" dirty="0"/>
              <a:t>in Power </a:t>
            </a:r>
            <a:r>
              <a:rPr lang="en-GB" b="1" dirty="0" smtClean="0"/>
              <a:t>BI</a:t>
            </a:r>
            <a:br>
              <a:rPr lang="en-GB" b="1" dirty="0" smtClean="0"/>
            </a:br>
            <a:r>
              <a:rPr lang="en-GB" b="1" dirty="0" smtClean="0"/>
              <a:t>- Tables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64"/>
          <a:stretch/>
        </p:blipFill>
        <p:spPr bwMode="auto">
          <a:xfrm>
            <a:off x="1885950" y="1905001"/>
            <a:ext cx="8401050" cy="42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62150" y="1447800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 Table under Visualizations and add the required fields in the Value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Tabular Data </a:t>
            </a:r>
            <a:r>
              <a:rPr lang="en-GB" b="1" dirty="0"/>
              <a:t>in Power </a:t>
            </a:r>
            <a:r>
              <a:rPr lang="en-GB" b="1" dirty="0" smtClean="0"/>
              <a:t>BI</a:t>
            </a:r>
            <a:br>
              <a:rPr lang="en-GB" b="1" dirty="0" smtClean="0"/>
            </a:br>
            <a:r>
              <a:rPr lang="en-GB" b="1" dirty="0" smtClean="0"/>
              <a:t>-Formatting  Tables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62150" y="1447800"/>
            <a:ext cx="78867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Changing the Font size :  Values –&gt; Text Size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Changing the Column Header Size :  Column Headers –&gt; </a:t>
            </a:r>
            <a:r>
              <a:rPr lang="en-US" sz="2000" dirty="0"/>
              <a:t>Text </a:t>
            </a:r>
            <a:r>
              <a:rPr lang="en-US" sz="2000" dirty="0"/>
              <a:t>Size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Adding Grid : Grid - &gt; Vertical Grid / Horizontal Grid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Table Auto Format :  Style  -&gt;  Bold Header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Field Formatting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Back Ground Color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Add title </a:t>
            </a:r>
          </a:p>
          <a:p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" t="20657" r="52954" b="14905"/>
          <a:stretch/>
        </p:blipFill>
        <p:spPr bwMode="auto">
          <a:xfrm>
            <a:off x="4953000" y="2709684"/>
            <a:ext cx="4588256" cy="399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897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Tabular Data </a:t>
            </a:r>
            <a:r>
              <a:rPr lang="en-GB" b="1" dirty="0"/>
              <a:t>in Power </a:t>
            </a:r>
            <a:r>
              <a:rPr lang="en-GB" b="1" dirty="0" smtClean="0"/>
              <a:t>BI</a:t>
            </a:r>
            <a:br>
              <a:rPr lang="en-GB" b="1" dirty="0" smtClean="0"/>
            </a:br>
            <a:r>
              <a:rPr lang="en-GB" b="1" dirty="0" smtClean="0"/>
              <a:t>-Conditional Formatting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0" y="1543050"/>
            <a:ext cx="861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Formatting the data based on the condition is known as  Conditional Formatting</a:t>
            </a:r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" t="21094" r="36092" b="18229"/>
          <a:stretch/>
        </p:blipFill>
        <p:spPr bwMode="auto">
          <a:xfrm>
            <a:off x="1809750" y="2006559"/>
            <a:ext cx="786765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2" t="50000" r="13763" b="9679"/>
          <a:stretch/>
        </p:blipFill>
        <p:spPr bwMode="auto">
          <a:xfrm>
            <a:off x="7962900" y="2732068"/>
            <a:ext cx="2571750" cy="2949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244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Tabular Data </a:t>
            </a:r>
            <a:r>
              <a:rPr lang="en-GB" b="1" dirty="0"/>
              <a:t>in Power </a:t>
            </a:r>
            <a:r>
              <a:rPr lang="en-GB" b="1" dirty="0" smtClean="0"/>
              <a:t>BI</a:t>
            </a:r>
            <a:br>
              <a:rPr lang="en-GB" b="1" dirty="0" smtClean="0"/>
            </a:br>
            <a:r>
              <a:rPr lang="en-GB" b="1" dirty="0" smtClean="0"/>
              <a:t>-Conditional Formatting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0" y="1543050"/>
            <a:ext cx="861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Getting Icons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7" b="8594"/>
          <a:stretch/>
        </p:blipFill>
        <p:spPr bwMode="auto">
          <a:xfrm>
            <a:off x="1676400" y="1962210"/>
            <a:ext cx="8763000" cy="3981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32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/>
              <a:t>Power BI?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 smtClean="0"/>
              <a:t>Speed</a:t>
            </a:r>
          </a:p>
          <a:p>
            <a:pPr algn="just"/>
            <a:r>
              <a:rPr lang="en-IN" dirty="0" smtClean="0"/>
              <a:t>User Friendly</a:t>
            </a:r>
          </a:p>
          <a:p>
            <a:pPr algn="just"/>
            <a:r>
              <a:rPr lang="en-IN" dirty="0" smtClean="0"/>
              <a:t>Eye-catching and Interactive Dashboards</a:t>
            </a:r>
          </a:p>
          <a:p>
            <a:pPr algn="just"/>
            <a:r>
              <a:rPr lang="en-IN" dirty="0" smtClean="0"/>
              <a:t>Maximum Features (functions , visuals)</a:t>
            </a:r>
          </a:p>
          <a:p>
            <a:pPr algn="just"/>
            <a:r>
              <a:rPr lang="en-IN" dirty="0" smtClean="0"/>
              <a:t>Cost – cheapest tool</a:t>
            </a:r>
          </a:p>
          <a:p>
            <a:pPr algn="just"/>
            <a:r>
              <a:rPr lang="en-IN" dirty="0" smtClean="0"/>
              <a:t>Data connectivity – can connect to ~ 100 data sources</a:t>
            </a:r>
            <a:endParaRPr lang="en-US" dirty="0"/>
          </a:p>
        </p:txBody>
      </p:sp>
      <p:pic>
        <p:nvPicPr>
          <p:cNvPr id="4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6807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Power BI works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 smtClean="0"/>
              <a:t>Power BI Desktop – </a:t>
            </a:r>
            <a:r>
              <a:rPr lang="en-GB" dirty="0" smtClean="0"/>
              <a:t>used </a:t>
            </a:r>
            <a:r>
              <a:rPr lang="en-GB" dirty="0"/>
              <a:t>to create reports</a:t>
            </a:r>
            <a:endParaRPr lang="en-IN" dirty="0" smtClean="0"/>
          </a:p>
          <a:p>
            <a:pPr algn="just"/>
            <a:r>
              <a:rPr lang="en-IN" dirty="0" smtClean="0"/>
              <a:t>Power BI Service – </a:t>
            </a:r>
            <a:r>
              <a:rPr lang="en-GB" dirty="0"/>
              <a:t>used to publish the reports</a:t>
            </a:r>
            <a:endParaRPr lang="en-IN" dirty="0" smtClean="0"/>
          </a:p>
        </p:txBody>
      </p:sp>
      <p:pic>
        <p:nvPicPr>
          <p:cNvPr id="4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822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/>
              <a:t>Power BI </a:t>
            </a:r>
            <a:r>
              <a:rPr lang="en-US" dirty="0" smtClean="0"/>
              <a:t>&amp; Tableau- A Comparison</a:t>
            </a:r>
            <a:endParaRPr lang="en-US" dirty="0"/>
          </a:p>
        </p:txBody>
      </p:sp>
      <p:pic>
        <p:nvPicPr>
          <p:cNvPr id="4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972129" y="1371600"/>
          <a:ext cx="822960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2946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Tableau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Power BI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 smtClean="0"/>
                    </a:p>
                    <a:p>
                      <a:endParaRPr lang="en-GB" dirty="0" smtClean="0"/>
                    </a:p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Visualization</a:t>
                      </a:r>
                      <a:endParaRPr lang="en-GB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Tableau the main data visualization tool in the market</a:t>
                      </a:r>
                      <a:r>
                        <a:rPr lang="en-GB" baseline="0" dirty="0" smtClean="0"/>
                        <a:t> which </a:t>
                      </a:r>
                      <a:r>
                        <a:rPr lang="en-GB" dirty="0" smtClean="0"/>
                        <a:t>provides strong data visualization.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Power BI provides a strong backend data manipulation feature with access to simple visualizations.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Size of 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Tableau can connect much larger datasets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GB data limit in free version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Sources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Tableau connects to a  wide range of data sources, we select the dataset first and then visualizations are 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Power BI covers most of the data sources available in Tableau.  Its online version also supports direct visualization on Search Engine</a:t>
                      </a:r>
                      <a:r>
                        <a:rPr lang="en-GB" baseline="0" dirty="0" smtClean="0"/>
                        <a:t> (</a:t>
                      </a:r>
                      <a:r>
                        <a:rPr lang="en-GB" dirty="0" smtClean="0"/>
                        <a:t>Bling)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27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/>
              <a:t>Power BI </a:t>
            </a:r>
            <a:r>
              <a:rPr lang="en-US" dirty="0" smtClean="0"/>
              <a:t>&amp; Tableau- A Comparison</a:t>
            </a:r>
            <a:endParaRPr lang="en-US" dirty="0"/>
          </a:p>
        </p:txBody>
      </p:sp>
      <p:pic>
        <p:nvPicPr>
          <p:cNvPr id="4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957614" y="1524000"/>
          <a:ext cx="8229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2946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Tableau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Power BI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Costing</a:t>
                      </a:r>
                    </a:p>
                    <a:p>
                      <a:endParaRPr lang="en-GB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Tableau is expensive as compared to Power BI.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Tableau Desktop Profession: USD70/user/month and it can connect to hundreds of data sources.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Power BI provides a free version with 1GB limit on dataset. Power BI Pro is also a cheaper solution when compared with any other BI tool</a:t>
                      </a:r>
                    </a:p>
                    <a:p>
                      <a:r>
                        <a:rPr lang="en-US" dirty="0" smtClean="0"/>
                        <a:t>Power BI Pro:</a:t>
                      </a:r>
                    </a:p>
                    <a:p>
                      <a:r>
                        <a:rPr lang="en-US" dirty="0" smtClean="0"/>
                        <a:t>USD9.99/user/month (10 GB Storage)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06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249362"/>
          </a:xfrm>
        </p:spPr>
        <p:txBody>
          <a:bodyPr>
            <a:normAutofit/>
          </a:bodyPr>
          <a:lstStyle/>
          <a:p>
            <a:r>
              <a:rPr lang="en-US" dirty="0" smtClean="0"/>
              <a:t>Installing Power BI</a:t>
            </a:r>
            <a:br>
              <a:rPr lang="en-US" dirty="0" smtClean="0"/>
            </a:br>
            <a:r>
              <a:rPr lang="en-US" sz="2000" dirty="0"/>
              <a:t>(Free)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676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000" dirty="0"/>
              <a:t>To download the latest version, </a:t>
            </a:r>
            <a:r>
              <a:rPr lang="en-GB" sz="2000" dirty="0"/>
              <a:t>use </a:t>
            </a:r>
            <a:r>
              <a:rPr lang="en-GB" sz="2000" dirty="0"/>
              <a:t>the following </a:t>
            </a:r>
            <a:r>
              <a:rPr lang="en-GB" sz="2000" dirty="0"/>
              <a:t>link:</a:t>
            </a:r>
            <a:br>
              <a:rPr lang="en-GB" sz="2000" dirty="0"/>
            </a:br>
            <a:endParaRPr lang="en-GB" sz="2000" dirty="0"/>
          </a:p>
          <a:p>
            <a:pPr marL="0" indent="0">
              <a:buNone/>
            </a:pPr>
            <a:r>
              <a:rPr lang="en-IN" b="1" dirty="0">
                <a:hlinkClick r:id="rId2"/>
              </a:rPr>
              <a:t>https://powerbi.microsoft.com/en-us/downloads/</a:t>
            </a:r>
            <a:r>
              <a:rPr lang="en-IN" sz="2000" dirty="0"/>
              <a:t/>
            </a:r>
            <a:br>
              <a:rPr lang="en-IN" sz="2000" dirty="0"/>
            </a:br>
            <a:endParaRPr lang="en-IN" sz="2000" dirty="0"/>
          </a:p>
          <a:p>
            <a:pPr marL="0" indent="0">
              <a:buNone/>
            </a:pPr>
            <a:r>
              <a:rPr lang="en-IN" sz="2000" dirty="0"/>
              <a:t>Click on download – You will be prompted to open the MS store click Open</a:t>
            </a:r>
          </a:p>
        </p:txBody>
      </p:sp>
      <p:pic>
        <p:nvPicPr>
          <p:cNvPr id="4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7" t="9275" r="31200" b="69742"/>
          <a:stretch/>
        </p:blipFill>
        <p:spPr bwMode="auto">
          <a:xfrm>
            <a:off x="2369235" y="3733800"/>
            <a:ext cx="6070781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342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249362"/>
          </a:xfrm>
        </p:spPr>
        <p:txBody>
          <a:bodyPr>
            <a:normAutofit/>
          </a:bodyPr>
          <a:lstStyle/>
          <a:p>
            <a:r>
              <a:rPr lang="en-US" dirty="0" smtClean="0"/>
              <a:t>Installing Power BI</a:t>
            </a:r>
            <a:br>
              <a:rPr lang="en-US" dirty="0" smtClean="0"/>
            </a:br>
            <a:r>
              <a:rPr lang="en-US" sz="2000" dirty="0"/>
              <a:t>(Free)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600" y="6002802"/>
            <a:ext cx="7522112" cy="4699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000" dirty="0"/>
              <a:t>Power Bi upgrades every month</a:t>
            </a:r>
          </a:p>
        </p:txBody>
      </p:sp>
      <p:pic>
        <p:nvPicPr>
          <p:cNvPr id="4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2"/>
          <a:stretch/>
        </p:blipFill>
        <p:spPr bwMode="auto">
          <a:xfrm>
            <a:off x="1943101" y="1676400"/>
            <a:ext cx="8218653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828800" y="1282700"/>
            <a:ext cx="7522112" cy="469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sz="2000" dirty="0"/>
              <a:t>Once Downloaded you will be getting the launch button</a:t>
            </a:r>
          </a:p>
        </p:txBody>
      </p:sp>
    </p:spTree>
    <p:extLst>
      <p:ext uri="{BB962C8B-B14F-4D97-AF65-F5344CB8AC3E}">
        <p14:creationId xmlns:p14="http://schemas.microsoft.com/office/powerpoint/2010/main" val="118626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907</Words>
  <Application>Microsoft Office PowerPoint</Application>
  <PresentationFormat>Widescreen</PresentationFormat>
  <Paragraphs>116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 BI</vt:lpstr>
      <vt:lpstr>Power BI</vt:lpstr>
      <vt:lpstr>Why Power BI?</vt:lpstr>
      <vt:lpstr>How Power BI works ?</vt:lpstr>
      <vt:lpstr>Power BI &amp; Tableau- A Comparison</vt:lpstr>
      <vt:lpstr>Power BI &amp; Tableau- A Comparison</vt:lpstr>
      <vt:lpstr>Installing Power BI (Free)</vt:lpstr>
      <vt:lpstr>Installing Power BI (Free)</vt:lpstr>
      <vt:lpstr>Upgrading Power BI</vt:lpstr>
      <vt:lpstr>PowerPoint Presentation</vt:lpstr>
      <vt:lpstr>Three Steps in Power BI</vt:lpstr>
      <vt:lpstr>Basic Charts in Power BI</vt:lpstr>
      <vt:lpstr>Basic Charts in Power BI</vt:lpstr>
      <vt:lpstr>Basic Charts in Power BI – Bar Chart</vt:lpstr>
      <vt:lpstr>Basic Charts in Power BI  – Stacked Bar Chart</vt:lpstr>
      <vt:lpstr>Basic Charts in Power BI  – Pie Chart</vt:lpstr>
      <vt:lpstr>Basic Charts in Power BI  – Donut Chart</vt:lpstr>
      <vt:lpstr>Basic Charts in Power BI  – Funnel Chart</vt:lpstr>
      <vt:lpstr>Basic Charts in Power BI  – Ribbon Chart</vt:lpstr>
      <vt:lpstr>Basic Charts in Power BI  – Include / Exclude</vt:lpstr>
      <vt:lpstr>Basic Charts in Power BI  – Export Data from Chart</vt:lpstr>
      <vt:lpstr>Basic Charts in Power BI  – Export Data from Chart</vt:lpstr>
      <vt:lpstr>Map in Power BI </vt:lpstr>
      <vt:lpstr>Map in Power BI  - Filed Map</vt:lpstr>
      <vt:lpstr>Map in Power BI  - Map with Pie</vt:lpstr>
      <vt:lpstr>Map in Power BI  - Formatting</vt:lpstr>
      <vt:lpstr>Map in Power BI  - Formatting</vt:lpstr>
      <vt:lpstr>Map in Power BI  - India Map</vt:lpstr>
      <vt:lpstr>Tabular Data in Power BI - Tables</vt:lpstr>
      <vt:lpstr>Tabular Data in Power BI - Tables</vt:lpstr>
      <vt:lpstr>Tabular Data in Power BI -Formatting  Tables</vt:lpstr>
      <vt:lpstr>Tabular Data in Power BI -Conditional Formatting</vt:lpstr>
      <vt:lpstr>Tabular Data in Power BI -Conditional Formatting</vt:lpstr>
    </vt:vector>
  </TitlesOfParts>
  <Company>CyberSpace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</cp:revision>
  <dcterms:created xsi:type="dcterms:W3CDTF">2022-10-12T16:40:15Z</dcterms:created>
  <dcterms:modified xsi:type="dcterms:W3CDTF">2022-10-12T16:41:23Z</dcterms:modified>
</cp:coreProperties>
</file>